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79" r:id="rId23"/>
    <p:sldId id="283" r:id="rId24"/>
    <p:sldId id="284" r:id="rId25"/>
    <p:sldId id="285" r:id="rId26"/>
    <p:sldId id="293" r:id="rId27"/>
    <p:sldId id="286" r:id="rId28"/>
    <p:sldId id="287" r:id="rId29"/>
    <p:sldId id="301" r:id="rId30"/>
    <p:sldId id="304" r:id="rId31"/>
    <p:sldId id="302" r:id="rId32"/>
    <p:sldId id="303" r:id="rId33"/>
    <p:sldId id="271" r:id="rId34"/>
    <p:sldId id="289" r:id="rId35"/>
    <p:sldId id="290" r:id="rId36"/>
    <p:sldId id="291" r:id="rId37"/>
    <p:sldId id="292" r:id="rId38"/>
    <p:sldId id="273" r:id="rId39"/>
    <p:sldId id="274" r:id="rId40"/>
  </p:sldIdLst>
  <p:sldSz cx="18288000" cy="10287000"/>
  <p:notesSz cx="6858000" cy="9144000"/>
  <p:embeddedFontLst>
    <p:embeddedFont>
      <p:font typeface="Pretendard Bold" panose="020B0600000101010101" charset="-127"/>
      <p:bold r:id="rId41"/>
    </p:embeddedFont>
    <p:embeddedFont>
      <p:font typeface="Pretendard Regular" panose="020B0600000101010101" charset="-127"/>
      <p:regular r:id="rId42"/>
    </p:embeddedFont>
    <p:embeddedFont>
      <p:font typeface="G마켓 산스 TTF Bold" panose="02000000000000000000" pitchFamily="2" charset="-127"/>
      <p:bold r:id="rId43"/>
    </p:embeddedFont>
    <p:embeddedFont>
      <p:font typeface="Noto Sans KR" panose="020B0200000000000000" pitchFamily="50" charset="-127"/>
      <p:regular r:id="rId44"/>
      <p:bold r:id="rId45"/>
    </p:embeddedFont>
    <p:embeddedFont>
      <p:font typeface="Oswald SemiBold" panose="00000700000000000000" pitchFamily="2" charset="0"/>
      <p:bold r:id="rId46"/>
    </p:embeddedFont>
    <p:embeddedFont>
      <p:font typeface="Pretendard ExtraBold" panose="02000903000000020004" pitchFamily="50" charset="-127"/>
      <p:bold r:id="rId47"/>
    </p:embeddedFont>
    <p:embeddedFont>
      <p:font typeface="Pretendard Light" panose="02000403000000020004" pitchFamily="50" charset="-127"/>
      <p:regular r:id="rId48"/>
    </p:embeddedFont>
    <p:embeddedFont>
      <p:font typeface="Pretendard SemiBold" panose="02000703000000020004" pitchFamily="50" charset="-127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38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SemiBold"/>
              </a:rPr>
              <a:t> : 2025.08.12 ~ 2025.08.29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2E1767-1507-577E-907D-6DD78FD5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90386"/>
            <a:ext cx="13385473" cy="7309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D71C51-E602-A3D4-A2AC-F620ECEB72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37" y="1500283"/>
            <a:ext cx="8952726" cy="728643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7170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 rot="10800000">
            <a:off x="4425993" y="4305300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5666710" y="606996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8204042" y="2241902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3238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733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2192000" y="2171700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2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55" y="8246875"/>
            <a:ext cx="3600000" cy="61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055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55" y="5600700"/>
            <a:ext cx="3600000" cy="230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4397313" y="4621518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4743146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246395" y="458172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53" y="5600700"/>
            <a:ext cx="3960000" cy="21126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868476"/>
            <a:ext cx="4680000" cy="308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3792200" y="56007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767C2CB7-8C65-FB45-6FF3-0EBF7274CD07}"/>
              </a:ext>
            </a:extLst>
          </p:cNvPr>
          <p:cNvSpPr/>
          <p:nvPr/>
        </p:nvSpPr>
        <p:spPr>
          <a:xfrm rot="5400000">
            <a:off x="9400844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2906017"/>
            <a:ext cx="4965383" cy="315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446" y="2305830"/>
            <a:ext cx="6732277" cy="44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34776" y="4790457"/>
            <a:ext cx="404809" cy="352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73" y="5177118"/>
            <a:ext cx="3475608" cy="3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7546925"/>
            <a:ext cx="3240000" cy="6795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9142662" y="5253318"/>
            <a:ext cx="2744538" cy="1033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725400" y="2400300"/>
            <a:ext cx="3234841" cy="715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157717" y="6512137"/>
            <a:ext cx="413829" cy="5352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1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2213877"/>
            <a:ext cx="3707500" cy="42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2966350" y="7579577"/>
            <a:ext cx="2672450" cy="992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302575" y="6134100"/>
            <a:ext cx="1103913" cy="1445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00" y="6706899"/>
            <a:ext cx="2880000" cy="23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83" y="6485464"/>
            <a:ext cx="2880000" cy="257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11144100" y="7579576"/>
            <a:ext cx="429589" cy="515227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cxnSpLocks/>
          </p:cNvCxnSpPr>
          <p:nvPr/>
        </p:nvCxnSpPr>
        <p:spPr>
          <a:xfrm flipH="1" flipV="1">
            <a:off x="6824076" y="6134100"/>
            <a:ext cx="963924" cy="588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>
            <a:cxnSpLocks/>
          </p:cNvCxnSpPr>
          <p:nvPr/>
        </p:nvCxnSpPr>
        <p:spPr>
          <a:xfrm flipH="1">
            <a:off x="7605250" y="3688408"/>
            <a:ext cx="1946050" cy="2431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300" y="2449599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7898" y="4601309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B092B65-4901-4515-BEBA-8AE17E6BBCDE}"/>
              </a:ext>
            </a:extLst>
          </p:cNvPr>
          <p:cNvSpPr/>
          <p:nvPr/>
        </p:nvSpPr>
        <p:spPr>
          <a:xfrm>
            <a:off x="12308409" y="3787851"/>
            <a:ext cx="542575" cy="69309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2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>
              <a:lnSpc>
                <a:spcPct val="124499"/>
              </a:lnSpc>
            </a:pPr>
            <a:r>
              <a:rPr lang="en-US" altLang="ko-KR" sz="2000" dirty="0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altLang="ko-KR" sz="2000" dirty="0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altLang="en-US" sz="2000" dirty="0">
                <a:solidFill>
                  <a:srgbClr val="000000"/>
                </a:solidFill>
                <a:ea typeface="Pretendard Light"/>
              </a:rPr>
              <a:t>코드 </a:t>
            </a:r>
            <a:r>
              <a:rPr lang="ko-KR" altLang="ko-KR" sz="2000" dirty="0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6" y="6293104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714" y="629310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587080" y="3112499"/>
            <a:ext cx="2829152" cy="637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16232" y="3431134"/>
            <a:ext cx="2711951" cy="660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9867453" y="4095495"/>
            <a:ext cx="2476947" cy="6607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8051073" y="4756250"/>
            <a:ext cx="305485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1105927" y="4756250"/>
            <a:ext cx="298551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0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2476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258" y="6428572"/>
            <a:ext cx="3240000" cy="260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171700"/>
            <a:ext cx="2700000" cy="20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376" y="2950009"/>
            <a:ext cx="2700000" cy="11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0707258" y="3654731"/>
            <a:ext cx="2999180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3104802"/>
            <a:ext cx="2206996" cy="4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65466" y="2302854"/>
            <a:ext cx="5098534" cy="90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2968614" y="2665349"/>
            <a:ext cx="385758" cy="54559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171700"/>
            <a:ext cx="2356455" cy="506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125200" y="8191500"/>
            <a:ext cx="2686721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657600" y="7505700"/>
            <a:ext cx="2781206" cy="10433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18482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79" y="2197850"/>
            <a:ext cx="13555977" cy="64814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586102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4111295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674666" y="4762500"/>
            <a:ext cx="2203977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0840966" y="4798703"/>
            <a:ext cx="2712114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79" y="6116286"/>
            <a:ext cx="2784575" cy="2516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2849498" y="6383613"/>
            <a:ext cx="2784575" cy="5574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66" y="6977351"/>
            <a:ext cx="951201" cy="119071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6923785" y="8012578"/>
            <a:ext cx="2189554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539484" y="5743310"/>
            <a:ext cx="1470213" cy="722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90279" y="7200900"/>
            <a:ext cx="2178987" cy="371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F9ECD2-5E05-8AB1-0DD2-E788B8FF756F}"/>
              </a:ext>
            </a:extLst>
          </p:cNvPr>
          <p:cNvSpPr/>
          <p:nvPr/>
        </p:nvSpPr>
        <p:spPr>
          <a:xfrm>
            <a:off x="7622179" y="5006340"/>
            <a:ext cx="1663700" cy="306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D0F70BF-1AE8-92B7-60AE-8555E39157D6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9285879" y="5143500"/>
            <a:ext cx="1555087" cy="16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3" y="3079748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803400" y="6515100"/>
            <a:ext cx="2915624" cy="1064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951786" y="3435927"/>
            <a:ext cx="10079588" cy="516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834227" y="4578927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542524" y="2310566"/>
            <a:ext cx="3029219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277227" y="3257838"/>
            <a:ext cx="779907" cy="13634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088789" y="2309132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0603753" y="3256404"/>
            <a:ext cx="999646" cy="13649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088789" y="4547938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>
            <a:off x="5327699" y="5842833"/>
            <a:ext cx="485676" cy="3509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818903"/>
            <a:ext cx="6870720" cy="579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807798"/>
            <a:ext cx="6811915" cy="57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51376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12803678" y="566689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 flipV="1">
            <a:off x="10744200" y="3788307"/>
            <a:ext cx="2819400" cy="1878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858820" y="5143500"/>
            <a:ext cx="6731000" cy="233570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6079605" y="4597897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3" y="2067900"/>
            <a:ext cx="9871200" cy="6580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381" y="5566261"/>
            <a:ext cx="2408159" cy="267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</p:cNvCxnSpPr>
          <p:nvPr/>
        </p:nvCxnSpPr>
        <p:spPr>
          <a:xfrm>
            <a:off x="12242932" y="5343527"/>
            <a:ext cx="897361" cy="445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3969333" y="78538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96723D-1ED7-49CF-C95C-F9DA091022A4}"/>
              </a:ext>
            </a:extLst>
          </p:cNvPr>
          <p:cNvSpPr/>
          <p:nvPr/>
        </p:nvSpPr>
        <p:spPr>
          <a:xfrm>
            <a:off x="10737804" y="4962527"/>
            <a:ext cx="1505128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761D8F-9CC2-6161-EEC7-8FF36DCA98B5}"/>
              </a:ext>
            </a:extLst>
          </p:cNvPr>
          <p:cNvSpPr/>
          <p:nvPr/>
        </p:nvSpPr>
        <p:spPr>
          <a:xfrm>
            <a:off x="11686238" y="3069138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구별 비율을 보여주는 파이차트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B4487-39C0-AF0C-806C-E7DD3EE9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1E0B56-FCB9-D7AE-6540-76B959A8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5747D6-F535-2DF6-6499-DFDE5E18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9DB12C8-FB8D-DADB-5045-A606EE0D960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AC1D66-113B-A6C9-E348-01260051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78" y="2067900"/>
            <a:ext cx="9871200" cy="658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8D11DE-D386-2F49-E789-72DDF1705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0937" y="1865285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DD76E1-EECC-9533-BD51-F70BD60F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629" y="1865285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247002-2B1E-02B0-2D9D-095AA170A965}"/>
              </a:ext>
            </a:extLst>
          </p:cNvPr>
          <p:cNvSpPr/>
          <p:nvPr/>
        </p:nvSpPr>
        <p:spPr>
          <a:xfrm>
            <a:off x="11657291" y="1263130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4A098B-4693-3E18-CB9E-D37C4B4E1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450" y="4132073"/>
            <a:ext cx="5189100" cy="39832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C2ECC-8878-8E2D-6737-92916A682107}"/>
              </a:ext>
            </a:extLst>
          </p:cNvPr>
          <p:cNvSpPr/>
          <p:nvPr/>
        </p:nvSpPr>
        <p:spPr>
          <a:xfrm>
            <a:off x="13401844" y="3767882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구 선택 시 해당 구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강조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DF47FE7-6E98-99B1-8E05-B987A81B1303}"/>
              </a:ext>
            </a:extLst>
          </p:cNvPr>
          <p:cNvSpPr/>
          <p:nvPr/>
        </p:nvSpPr>
        <p:spPr>
          <a:xfrm>
            <a:off x="8441817" y="5829300"/>
            <a:ext cx="897361" cy="728382"/>
          </a:xfrm>
          <a:prstGeom prst="rightArrow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AA090B-BB2D-7F76-2BBB-0D2DFDEF7EAD}"/>
              </a:ext>
            </a:extLst>
          </p:cNvPr>
          <p:cNvSpPr/>
          <p:nvPr/>
        </p:nvSpPr>
        <p:spPr>
          <a:xfrm>
            <a:off x="9872578" y="2129548"/>
            <a:ext cx="2362200" cy="575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D25800-80BD-259A-D019-218E252FE226}"/>
              </a:ext>
            </a:extLst>
          </p:cNvPr>
          <p:cNvCxnSpPr/>
          <p:nvPr/>
        </p:nvCxnSpPr>
        <p:spPr>
          <a:xfrm>
            <a:off x="12234778" y="2428010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542BAC-77C6-5F58-80C9-0A1DA11570D2}"/>
              </a:ext>
            </a:extLst>
          </p:cNvPr>
          <p:cNvCxnSpPr>
            <a:cxnSpLocks/>
          </p:cNvCxnSpPr>
          <p:nvPr/>
        </p:nvCxnSpPr>
        <p:spPr>
          <a:xfrm flipH="1">
            <a:off x="14018188" y="3141122"/>
            <a:ext cx="504313" cy="591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1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69" y="4583654"/>
            <a:ext cx="2503994" cy="280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3546769" y="5190497"/>
            <a:ext cx="2372806" cy="228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25" y="1991700"/>
            <a:ext cx="9776564" cy="65808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492439" y="7030285"/>
            <a:ext cx="6410094" cy="354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882839" y="6829425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2902533" y="7030285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E6169-1CE5-2C6A-DFD6-D36A681C9524}"/>
              </a:ext>
            </a:extLst>
          </p:cNvPr>
          <p:cNvSpPr/>
          <p:nvPr/>
        </p:nvSpPr>
        <p:spPr>
          <a:xfrm>
            <a:off x="9361973" y="5862633"/>
            <a:ext cx="2756567" cy="358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33" y="2013527"/>
            <a:ext cx="9788400" cy="65813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89357" y="6843384"/>
            <a:ext cx="6741776" cy="131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784980" y="6772272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3131133" y="648882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321133" y="5935980"/>
            <a:ext cx="2398863" cy="25146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0800000">
            <a:off x="4151375" y="4138611"/>
            <a:ext cx="455199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672933" y="39581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131888-3918-12B6-DB1E-4CEA266FED6C}"/>
              </a:ext>
            </a:extLst>
          </p:cNvPr>
          <p:cNvCxnSpPr>
            <a:cxnSpLocks/>
            <a:stCxn id="20" idx="1"/>
            <a:endCxn id="9" idx="6"/>
          </p:cNvCxnSpPr>
          <p:nvPr/>
        </p:nvCxnSpPr>
        <p:spPr>
          <a:xfrm flipH="1" flipV="1">
            <a:off x="11719996" y="6061710"/>
            <a:ext cx="1411137" cy="78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031BD-18FD-FB6F-6FA8-906362C0B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24811D-7D91-5EB0-2EFD-F3716D676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F82A8E-E3DD-6363-00FE-B652E3D0C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6E890FA-AD18-E933-A3A9-8A24E3A48A2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–</a:t>
            </a:r>
            <a:r>
              <a:rPr lang="en-US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5B8D18-E53B-F2C8-6A40-78B1557A8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3771900"/>
            <a:ext cx="6743700" cy="1790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C7C291-8D8E-2937-FFCB-E5725BDD6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2937528"/>
            <a:ext cx="1511300" cy="5667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667624-736E-3025-FEA6-BA3CFA830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09" y="5801099"/>
            <a:ext cx="7315200" cy="2447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D3387A-CD1B-F596-134B-9275C0E23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801099"/>
            <a:ext cx="2819400" cy="1438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C446CA-F616-0545-0F11-12452A1AC2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810749"/>
            <a:ext cx="2990850" cy="1438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4EA8792-4778-6D7F-732A-E4352851D2EB}"/>
              </a:ext>
            </a:extLst>
          </p:cNvPr>
          <p:cNvSpPr txBox="1"/>
          <p:nvPr/>
        </p:nvSpPr>
        <p:spPr>
          <a:xfrm>
            <a:off x="9525000" y="2957699"/>
            <a:ext cx="6743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버튼 클릭 시 차량 위치를 랜덤으로 생성 후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차량의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여부를 판별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차량이 단속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CCTV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근방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100m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에 있을 경우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동시에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주변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50m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이내에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주차장이 존재하지 않을 경우 불법 주정차로 가정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402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E96B9F-4572-459F-22F7-1BD8F8A78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3908BE-C62F-C26D-01E3-D49CD8FC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9954F0-7C8D-D915-F6BC-3BD1AAA9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EEF41E8-14BC-517A-1846-585139F284D6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인근 주차장 표시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BBEE13-E1C8-36BF-5798-3161AF7CCE31}"/>
              </a:ext>
            </a:extLst>
          </p:cNvPr>
          <p:cNvSpPr txBox="1"/>
          <p:nvPr/>
        </p:nvSpPr>
        <p:spPr>
          <a:xfrm>
            <a:off x="9525000" y="2957699"/>
            <a:ext cx="6743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버튼 클릭으로 생성된 차량 위치를 기준으로 하여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(1km)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혹은 설정한 거리를 통해 주변의 주차장을 표시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해당 주차장에 대한 마커 표시와 함께 간단한 정보 오버레이도 표시되도록 설정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BC1307-C057-C053-F9DB-B18128B74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253129"/>
            <a:ext cx="8496302" cy="5126953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D71E1A-E22E-24F5-0AE7-D68BF8C35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954117"/>
            <a:ext cx="5359396" cy="32602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380037-D42D-4619-C2FC-701D5B57B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152" y="6555131"/>
            <a:ext cx="5359396" cy="218097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373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FE5A7-EA46-59F8-2C24-4340559AA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9BB4A81-DCB5-6C43-C0F4-C3AC8C6D1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44E09E-C750-D34B-535D-CD856C51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D47079B-9168-21CD-3463-DDFDCE3965C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리스트 출력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967C18-5AD8-9891-EE9A-171949D5F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35" y="2267939"/>
            <a:ext cx="6743700" cy="426416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ECCA9E-40E0-2B4A-3074-E3D571D05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388816"/>
            <a:ext cx="7004288" cy="304808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17F4B5-4927-67AF-60BD-72FA442D1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6240010"/>
            <a:ext cx="7004288" cy="277960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5D47E05-CC3B-64D3-5F16-1595CE058261}"/>
              </a:ext>
            </a:extLst>
          </p:cNvPr>
          <p:cNvSpPr txBox="1"/>
          <p:nvPr/>
        </p:nvSpPr>
        <p:spPr>
          <a:xfrm>
            <a:off x="9525000" y="2628900"/>
            <a:ext cx="6743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리스트 출력 및 정렬 방식 변경 처리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정렬 방식을 이름순과 거리순으로 변경 가능하도록 하여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거리순 정렬 시 해당 주차장까지의 거리도 출력되도록 설정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3657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1DC6F4-3DC7-5957-38E0-B3B638780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D50B26A-1E9A-64DD-F88C-907712B7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E88762-777A-2789-C192-7626A56E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1DD796-F96C-1EF8-A0FC-F7940111B05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코드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주요 코드 설명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리스트 필터링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7404D4-0ADA-EAA4-17D7-13993C192489}"/>
              </a:ext>
            </a:extLst>
          </p:cNvPr>
          <p:cNvSpPr txBox="1"/>
          <p:nvPr/>
        </p:nvSpPr>
        <p:spPr>
          <a:xfrm>
            <a:off x="9525000" y="2476500"/>
            <a:ext cx="6743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주차장 검색 반경이 변경되는 메서드로 로그인이 되어있지 않거나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되어있는 차량이 존재하지 않거나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불법 주정차가 아닌 경우에는 검색에 있어 제약을 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무료 주차장만 조회할 수 있는 필터링 기능과 이러한 필터링 기능들을 적용하여 리스트를 갱신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CA0A13-37D9-0713-4444-07F5C5C19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9" y="2257612"/>
            <a:ext cx="8153400" cy="6147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D81776-F12A-5AD9-CC36-BC9F17662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33900"/>
            <a:ext cx="5467350" cy="22383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722CFB-DA37-108C-87D0-C1DE7730EB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585746"/>
            <a:ext cx="5334000" cy="28194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362056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849C18-0B38-84BC-4124-313D22C3799A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안 성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E8471-69DC-DBE2-D04E-6D5F453C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662CE1-5854-DD0A-FC86-498C71B442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ADCBC3-6C49-7079-6529-23D1EC46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AADE85-C2AB-8360-D878-4255208C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621A65F-75CB-5C2D-A0C5-705909610048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이 강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6AC288A-DD5C-5B6D-340B-99926128A21F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640FD6-9D3D-DB30-84B5-8308E78DC21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747491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4C5A8-1F73-438D-293A-6919582F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2D9743-A9AB-3735-5C8F-533594BD2C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7AD064-1028-2C4E-4530-DD9ACB2A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D02585-27B9-7619-23DA-A6666158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A526D5E-6EF7-3709-790A-6546AC6E59C9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조 현 진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EB8F38-244A-8E92-6407-1DFD69BF3EAD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정차 기능을 테스트 해보는 과정에서 불법 주정차가 발생하였을 때 지도에 표시되는 주차장의 마커와 출력되는 주차장의 리스트가 일치하지 않음을 발견하였습니다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해결하기 위해 일치하지 않는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혹은 누락된 주차장이 존재하는지 여부를 하나하나 확인하였고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결국 이 문제는 주차장 리스트 자체의 문제가 아닌 마커가 완전히 겹치면서 보이지 않게 됨으로 인해서 발생하는 문제였다는 것을 알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이는 수집한 주차장 공공 데이터의 잘못된 경위도 설정으로 인해 발생한 오류로 직접 경위도를 찾아 수정함으로 문제를 해결할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342900" indent="-342900">
              <a:lnSpc>
                <a:spcPct val="166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통계 페이지에서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통해 분할된 지역으로 효과적인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내역 및 통계를 조회 가능하도록 구현하고자 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하지만 이 과정에서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통한 분할된 고양시의 지도에서 특정 구역에 대한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이력 통계를 조회 시 데이터가 존재하지 않거나 많은 데이터가 누락되는 문제점을 발견하였습니다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이를 해결하기 위해 저장된 두 데이터를 서로 비교해 보며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주소에 대한 값 설정에 있어 오류가 없었는지 확인한 결과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CCTV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설치 주소를 기반으로 저장되는 불법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데이터와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통한 고양시 행정지역구분의 데이터가 동 단위의 분할의 기준에 있어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기준과 행정동 기준으로 서로 불일치함을 발견할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결국 이 문제는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Geojson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데이터를 다시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법정동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기준 데이터로 받아와 수정하면서 해결할 수 있었습니다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47BEA0B-C97B-A822-369B-32413C378B1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603172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38D3A-F9A3-18F7-7272-39C3948F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61F43F-DF80-8F56-09F9-4ED44D475AE4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E80C72-D722-E2BC-52E3-874193CDD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BAC0A-3A7F-AE84-FA96-B3829D7E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977D872-87C8-289F-43F0-D2AA3FD0A80D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최 원 경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168909-3D98-5359-8B35-1C7BA9C1F1EA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D096E7-645A-861C-2EF0-71A7659EE624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626750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733800" y="5448300"/>
            <a:ext cx="12103100" cy="129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단속구역에 대한 데이터가 정확한 경위도가 아닌 단순한 도로의 대략적인 위치만을 표기하고 있어 이를 지도에 접목시킬 수 없었기 때문에 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차량이 생성된 이후 해당 차량에 대한 불법 </a:t>
            </a:r>
            <a:r>
              <a:rPr lang="ko-KR" altLang="en-US" sz="20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주정차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사유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횡단보도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어린이 보호구역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소화시설 등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)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를 경고창과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함께 표기하거나 이에 해당하는 범칙금도 다르게 표기되도록 설정하고자 하려는 초기 설계와 다르게 진행된 부분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그리고 많은 공공 데이터들이 생각보다 부정확한 정보를 담고 있는 경우가 많아 공공 데이터임에도 데이터를 온전히 신뢰하지 못하고 작업을 한 부분에 있어 아쉬움이 남습니다</a:t>
            </a:r>
            <a:r>
              <a:rPr lang="en-US" altLang="ko-KR" sz="2000" dirty="0">
                <a:solidFill>
                  <a:srgbClr val="000000"/>
                </a:solidFill>
                <a:latin typeface="Pretendard Regular"/>
                <a:ea typeface="Pretendard Regular"/>
              </a:rPr>
              <a:t>.</a:t>
            </a:r>
            <a:endParaRPr lang="en-US" altLang="ko-KR" sz="2500" dirty="0">
              <a:solidFill>
                <a:srgbClr val="000000"/>
              </a:solidFill>
              <a:latin typeface="Pretendard Regular"/>
              <a:ea typeface="Pretendard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559050" y="1885373"/>
            <a:ext cx="6527800" cy="3098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229401" y="3034723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7" name="사각형: 둥근 위쪽 모서리 16">
            <a:extLst>
              <a:ext uri="{FF2B5EF4-FFF2-40B4-BE49-F238E27FC236}">
                <a16:creationId xmlns:a16="http://schemas.microsoft.com/office/drawing/2014/main" id="{2EEFF965-0690-301D-167F-2B3FE1656A0E}"/>
              </a:ext>
            </a:extLst>
          </p:cNvPr>
          <p:cNvSpPr/>
          <p:nvPr/>
        </p:nvSpPr>
        <p:spPr>
          <a:xfrm>
            <a:off x="2559050" y="18853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안 성 호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7083E7DA-BEE4-7F18-CC66-4D13D862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9328150" y="1917700"/>
            <a:ext cx="6527800" cy="3098800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A7365E36-58C5-E0D6-3687-44559696AC09}"/>
              </a:ext>
            </a:extLst>
          </p:cNvPr>
          <p:cNvSpPr txBox="1"/>
          <p:nvPr/>
        </p:nvSpPr>
        <p:spPr>
          <a:xfrm>
            <a:off x="9998501" y="306705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1" name="사각형: 둥근 위쪽 모서리 20">
            <a:extLst>
              <a:ext uri="{FF2B5EF4-FFF2-40B4-BE49-F238E27FC236}">
                <a16:creationId xmlns:a16="http://schemas.microsoft.com/office/drawing/2014/main" id="{4735F1DA-5EC3-680E-1C66-6FA5C75811AE}"/>
              </a:ext>
            </a:extLst>
          </p:cNvPr>
          <p:cNvSpPr/>
          <p:nvPr/>
        </p:nvSpPr>
        <p:spPr>
          <a:xfrm>
            <a:off x="9328150" y="19177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이 강 호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E79A9C55-1D61-6C0C-660B-6724398A4B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559050" y="5250873"/>
            <a:ext cx="6527800" cy="3098800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CEE7B72C-31A8-C32F-C042-CBC77221D11F}"/>
              </a:ext>
            </a:extLst>
          </p:cNvPr>
          <p:cNvSpPr txBox="1"/>
          <p:nvPr/>
        </p:nvSpPr>
        <p:spPr>
          <a:xfrm>
            <a:off x="3229401" y="6400223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4" name="사각형: 둥근 위쪽 모서리 23">
            <a:extLst>
              <a:ext uri="{FF2B5EF4-FFF2-40B4-BE49-F238E27FC236}">
                <a16:creationId xmlns:a16="http://schemas.microsoft.com/office/drawing/2014/main" id="{09EDB74B-F38B-5DD4-E29E-1254607436AD}"/>
              </a:ext>
            </a:extLst>
          </p:cNvPr>
          <p:cNvSpPr/>
          <p:nvPr/>
        </p:nvSpPr>
        <p:spPr>
          <a:xfrm>
            <a:off x="2559050" y="52508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조 현 진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18D5D17B-F391-265F-51E1-4A4CAE72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9328150" y="5283200"/>
            <a:ext cx="6527800" cy="3098800"/>
          </a:xfrm>
          <a:prstGeom prst="rect">
            <a:avLst/>
          </a:prstGeom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4CDBDFED-CD7C-FAE7-00B8-CA51F3B626CB}"/>
              </a:ext>
            </a:extLst>
          </p:cNvPr>
          <p:cNvSpPr txBox="1"/>
          <p:nvPr/>
        </p:nvSpPr>
        <p:spPr>
          <a:xfrm>
            <a:off x="9998501" y="643255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내용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27" name="사각형: 둥근 위쪽 모서리 26">
            <a:extLst>
              <a:ext uri="{FF2B5EF4-FFF2-40B4-BE49-F238E27FC236}">
                <a16:creationId xmlns:a16="http://schemas.microsoft.com/office/drawing/2014/main" id="{7A4B769C-9E16-8971-1E79-5E74E7A88CD2}"/>
              </a:ext>
            </a:extLst>
          </p:cNvPr>
          <p:cNvSpPr/>
          <p:nvPr/>
        </p:nvSpPr>
        <p:spPr>
          <a:xfrm>
            <a:off x="9328150" y="52832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Pretendard Bold" panose="020B0600000101010101" charset="-127"/>
                <a:ea typeface="Pretendard Bold" panose="020B0600000101010101" charset="-127"/>
              </a:rPr>
              <a:t>최 원 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1453</Words>
  <Application>Microsoft Office PowerPoint</Application>
  <PresentationFormat>사용자 지정</PresentationFormat>
  <Paragraphs>247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Pretendard SemiBold</vt:lpstr>
      <vt:lpstr>Noto Sans KR</vt:lpstr>
      <vt:lpstr>Pretendard Regular</vt:lpstr>
      <vt:lpstr>Pretendard Bold</vt:lpstr>
      <vt:lpstr>Calibri</vt:lpstr>
      <vt:lpstr>Pretendard Light</vt:lpstr>
      <vt:lpstr>Pretendard ExtraBold</vt:lpstr>
      <vt:lpstr>G마켓 산스 TTF Bold</vt:lpstr>
      <vt:lpstr>Arial</vt:lpstr>
      <vt:lpstr>Oswald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57</cp:revision>
  <dcterms:created xsi:type="dcterms:W3CDTF">2006-08-16T00:00:00Z</dcterms:created>
  <dcterms:modified xsi:type="dcterms:W3CDTF">2025-09-01T05:43:58Z</dcterms:modified>
</cp:coreProperties>
</file>